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"/>
  </p:notesMasterIdLst>
  <p:sldIdLst>
    <p:sldId id="256" r:id="rId2"/>
    <p:sldId id="257" r:id="rId3"/>
    <p:sldId id="259" r:id="rId4"/>
  </p:sldIdLst>
  <p:sldSz cx="9144000" cy="6858000" type="screen4x3"/>
  <p:notesSz cx="6858000" cy="9144000"/>
  <p:embeddedFontLst>
    <p:embeddedFont>
      <p:font typeface="Gill Sans" panose="020B0604020202020204" charset="0"/>
      <p:regular r:id="rId6"/>
      <p:bold r:id="rId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F67480-DF86-487F-9DD4-584CCB206F6D}" v="9" dt="2024-08-27T22:09:52.4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338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ses Alves de Azevedo Neto" userId="380aba77-79ca-4e9b-81fb-8ff236977c2c" providerId="ADAL" clId="{FAF67480-DF86-487F-9DD4-584CCB206F6D}"/>
    <pc:docChg chg="modSld">
      <pc:chgData name="Moises Alves de Azevedo Neto" userId="380aba77-79ca-4e9b-81fb-8ff236977c2c" providerId="ADAL" clId="{FAF67480-DF86-487F-9DD4-584CCB206F6D}" dt="2024-08-27T22:16:43.406" v="60" actId="1076"/>
      <pc:docMkLst>
        <pc:docMk/>
      </pc:docMkLst>
      <pc:sldChg chg="addSp modSp mod">
        <pc:chgData name="Moises Alves de Azevedo Neto" userId="380aba77-79ca-4e9b-81fb-8ff236977c2c" providerId="ADAL" clId="{FAF67480-DF86-487F-9DD4-584CCB206F6D}" dt="2024-08-27T22:16:43.406" v="60" actId="1076"/>
        <pc:sldMkLst>
          <pc:docMk/>
          <pc:sldMk cId="0" sldId="256"/>
        </pc:sldMkLst>
        <pc:picChg chg="add mod">
          <ac:chgData name="Moises Alves de Azevedo Neto" userId="380aba77-79ca-4e9b-81fb-8ff236977c2c" providerId="ADAL" clId="{FAF67480-DF86-487F-9DD4-584CCB206F6D}" dt="2024-08-27T22:09:50.700" v="54" actId="1076"/>
          <ac:picMkLst>
            <pc:docMk/>
            <pc:sldMk cId="0" sldId="256"/>
            <ac:picMk id="3" creationId="{8D7DA4EF-0653-A0EF-CFC7-A6C754CDB1B5}"/>
          </ac:picMkLst>
        </pc:picChg>
        <pc:picChg chg="mod">
          <ac:chgData name="Moises Alves de Azevedo Neto" userId="380aba77-79ca-4e9b-81fb-8ff236977c2c" providerId="ADAL" clId="{FAF67480-DF86-487F-9DD4-584CCB206F6D}" dt="2024-08-27T22:09:56.659" v="58" actId="1076"/>
          <ac:picMkLst>
            <pc:docMk/>
            <pc:sldMk cId="0" sldId="256"/>
            <ac:picMk id="5" creationId="{C7CB4267-0C9C-0061-3EFB-29BE92E0EDB0}"/>
          </ac:picMkLst>
        </pc:picChg>
        <pc:picChg chg="add mod">
          <ac:chgData name="Moises Alves de Azevedo Neto" userId="380aba77-79ca-4e9b-81fb-8ff236977c2c" providerId="ADAL" clId="{FAF67480-DF86-487F-9DD4-584CCB206F6D}" dt="2024-08-27T22:16:43.406" v="60" actId="1076"/>
          <ac:picMkLst>
            <pc:docMk/>
            <pc:sldMk cId="0" sldId="256"/>
            <ac:picMk id="6" creationId="{F80D10B9-EAAE-6F71-1EC8-E56108E54D40}"/>
          </ac:picMkLst>
        </pc:picChg>
        <pc:picChg chg="mod">
          <ac:chgData name="Moises Alves de Azevedo Neto" userId="380aba77-79ca-4e9b-81fb-8ff236977c2c" providerId="ADAL" clId="{FAF67480-DF86-487F-9DD4-584CCB206F6D}" dt="2024-08-27T22:09:49.609" v="53" actId="1076"/>
          <ac:picMkLst>
            <pc:docMk/>
            <pc:sldMk cId="0" sldId="256"/>
            <ac:picMk id="7" creationId="{BBEE1CD2-0CAB-8C6A-BAD3-5BA48FC90AE1}"/>
          </ac:picMkLst>
        </pc:picChg>
        <pc:picChg chg="add mod">
          <ac:chgData name="Moises Alves de Azevedo Neto" userId="380aba77-79ca-4e9b-81fb-8ff236977c2c" providerId="ADAL" clId="{FAF67480-DF86-487F-9DD4-584CCB206F6D}" dt="2024-08-27T22:09:48.466" v="52" actId="1076"/>
          <ac:picMkLst>
            <pc:docMk/>
            <pc:sldMk cId="0" sldId="256"/>
            <ac:picMk id="9" creationId="{85B6CDB5-1415-30C3-09A4-065A56AD4B08}"/>
          </ac:picMkLst>
        </pc:picChg>
        <pc:picChg chg="mod">
          <ac:chgData name="Moises Alves de Azevedo Neto" userId="380aba77-79ca-4e9b-81fb-8ff236977c2c" providerId="ADAL" clId="{FAF67480-DF86-487F-9DD4-584CCB206F6D}" dt="2024-08-27T22:09:52.493" v="55" actId="1076"/>
          <ac:picMkLst>
            <pc:docMk/>
            <pc:sldMk cId="0" sldId="256"/>
            <ac:picMk id="4098" creationId="{D72544AC-22FB-16F7-1997-BE1D57171726}"/>
          </ac:picMkLst>
        </pc:picChg>
      </pc:sldChg>
      <pc:sldChg chg="modSp mod">
        <pc:chgData name="Moises Alves de Azevedo Neto" userId="380aba77-79ca-4e9b-81fb-8ff236977c2c" providerId="ADAL" clId="{FAF67480-DF86-487F-9DD4-584CCB206F6D}" dt="2024-08-27T21:32:30.726" v="1" actId="20577"/>
        <pc:sldMkLst>
          <pc:docMk/>
          <pc:sldMk cId="0" sldId="257"/>
        </pc:sldMkLst>
        <pc:spChg chg="mod">
          <ac:chgData name="Moises Alves de Azevedo Neto" userId="380aba77-79ca-4e9b-81fb-8ff236977c2c" providerId="ADAL" clId="{FAF67480-DF86-487F-9DD4-584CCB206F6D}" dt="2024-08-27T21:32:30.726" v="1" actId="20577"/>
          <ac:spMkLst>
            <pc:docMk/>
            <pc:sldMk cId="0" sldId="257"/>
            <ac:spMk id="7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52668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013eff3a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013eff3a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ac5704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ac5704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5dac5704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5dac5704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359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PITCH CONCEPT</a:t>
            </a:r>
            <a:endParaRPr sz="40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5022600" y="99100"/>
            <a:ext cx="41214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latin typeface="Times New Roman"/>
                <a:ea typeface="Courier"/>
                <a:cs typeface="Courier"/>
                <a:sym typeface="Courier"/>
              </a:rPr>
              <a:t>NOME DO JOGO:  “</a:t>
            </a:r>
            <a:r>
              <a:rPr lang="pt-BR" sz="900" b="0" i="0">
                <a:effectLst/>
                <a:latin typeface="Times New Roman"/>
              </a:rPr>
              <a:t>Caminho de Ouro” (nome provisório)</a:t>
            </a:r>
            <a:endParaRPr lang="pt-BR" sz="900" b="1">
              <a:latin typeface="Times New Roman"/>
              <a:ea typeface="Courier"/>
              <a:cs typeface="Courier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71850" y="6434825"/>
            <a:ext cx="9000300" cy="367500"/>
          </a:xfrm>
          <a:prstGeom prst="roundRect">
            <a:avLst>
              <a:gd name="adj" fmla="val 11794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latin typeface="Times New Roman"/>
                <a:ea typeface="Courier"/>
                <a:cs typeface="Courier"/>
                <a:sym typeface="Courier"/>
              </a:rPr>
              <a:t>GRUPO(integrantes): Jonathan Frederico, Matheus de Souza, Moisés Neto, Nirvana de Oliveira, Rodrigues </a:t>
            </a:r>
            <a:r>
              <a:rPr lang="pt-BR" sz="900" b="1" dirty="0" err="1">
                <a:latin typeface="Times New Roman"/>
                <a:ea typeface="Courier"/>
                <a:cs typeface="Courier"/>
                <a:sym typeface="Courier"/>
              </a:rPr>
              <a:t>Wellioenay</a:t>
            </a:r>
            <a:endParaRPr sz="900" dirty="0">
              <a:latin typeface="Times New Roman"/>
              <a:ea typeface="Courier"/>
              <a:cs typeface="Courier"/>
              <a:sym typeface="Courier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7432950" y="571600"/>
            <a:ext cx="1639200" cy="367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latin typeface="Times New Roman"/>
                <a:ea typeface="Courier"/>
                <a:cs typeface="Courier"/>
                <a:sym typeface="Courier"/>
              </a:rPr>
              <a:t>VERSÃO: 27.08.24</a:t>
            </a:r>
            <a:endParaRPr lang="pt-BR" sz="900" b="1" dirty="0">
              <a:latin typeface="Times New Roman"/>
              <a:ea typeface="Courier"/>
              <a:cs typeface="Courier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96400" y="2764375"/>
            <a:ext cx="3249900" cy="2443500"/>
          </a:xfrm>
          <a:prstGeom prst="roundRect">
            <a:avLst>
              <a:gd name="adj" fmla="val 72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latin typeface="Times New Roman"/>
                <a:ea typeface="Courier"/>
                <a:cs typeface="Courier"/>
                <a:sym typeface="Courier"/>
              </a:rPr>
              <a:t>COMO JOGAR</a:t>
            </a:r>
            <a:endParaRPr lang="pt-BR" sz="900" b="1" dirty="0">
              <a:latin typeface="Times New Roman"/>
              <a:ea typeface="Courier"/>
              <a:cs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latin typeface="Times New Roman"/>
                <a:ea typeface="Courier"/>
                <a:cs typeface="Courier"/>
                <a:sym typeface="Courier"/>
              </a:rPr>
              <a:t>No “Caminho de Ouro” o jogador precisa organizar trilhos em uma grid hexagonal para criar um caminho seguro que leva o mineiro e seu carrinho de ouro da entrada até a saída da caverna. O desafio é montar esse trajeto de forma estratégica, evitando obstáculos e vencendo a corrida contra o tempo.</a:t>
            </a:r>
            <a:endParaRPr lang="pt-BR" sz="900" b="1" dirty="0">
              <a:latin typeface="Times New Roman"/>
              <a:ea typeface="Courier"/>
              <a:cs typeface="Courier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96400" y="5292000"/>
            <a:ext cx="3249900" cy="1058700"/>
          </a:xfrm>
          <a:prstGeom prst="roundRect">
            <a:avLst>
              <a:gd name="adj" fmla="val 1162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900" b="1" dirty="0">
                <a:latin typeface="Times New Roman"/>
                <a:sym typeface="Courier"/>
              </a:rPr>
              <a:t>DIFERENCIAIS</a:t>
            </a:r>
            <a:endParaRPr lang="pt-BR" sz="900" b="1" dirty="0">
              <a:latin typeface="Times New Roman"/>
            </a:endParaRPr>
          </a:p>
          <a:p>
            <a:r>
              <a:rPr lang="pt-BR" sz="900" b="1" dirty="0">
                <a:latin typeface="Times New Roman"/>
                <a:sym typeface="Courier"/>
              </a:rPr>
              <a:t>Alguns tipos diferentes de hexágonos compondo os o cenário. Módulos de trilhos diversos que podem funcionar como uma armadilha: reto, curvos, subindo, descendo, buracos, lombadas. Quando o carrinho passa por ele, o jogador perde uma quantidade de ouro, que afeta sua pontuação final.</a:t>
            </a:r>
            <a:endParaRPr lang="pt-BR" sz="900" b="1" dirty="0">
              <a:latin typeface="Times New Roman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96400" y="840262"/>
            <a:ext cx="3249900" cy="1826100"/>
          </a:xfrm>
          <a:prstGeom prst="roundRect">
            <a:avLst>
              <a:gd name="adj" fmla="val 893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latin typeface="Times New Roman"/>
                <a:ea typeface="Courier"/>
                <a:cs typeface="Courier"/>
                <a:sym typeface="Courier"/>
              </a:rPr>
              <a:t>SINOPSE</a:t>
            </a:r>
            <a:endParaRPr lang="pt-BR" sz="900" b="1">
              <a:latin typeface="Times New Roman"/>
              <a:ea typeface="Courier"/>
              <a:cs typeface="Couri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i="0">
                <a:effectLst/>
                <a:latin typeface="Times New Roman"/>
              </a:rPr>
              <a:t>Ao entrar em uma caverna para poder encontrar alguns minérios valiosos, o mineiro não percebeu que estava se afastando muito da entrada da caverna, em locais nunca antes explorando por ele, sem perceber que o trilho na qual ele estava passando estava se quebrando. Quando resolveu voltar para casa para pode ver o resultado do seu trabalho, ele se depara com vários caminhos com trilhos completamente destruídos, cabe a ele consertar os trilhos para poder encontrar a saída e desfrutar do seu trabalho.</a:t>
            </a:r>
            <a:endParaRPr sz="900" b="1">
              <a:latin typeface="Times New Roman"/>
              <a:ea typeface="Courier"/>
              <a:cs typeface="Courier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2544AC-22FB-16F7-1997-BE1D57171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0639" y="1226302"/>
            <a:ext cx="2089429" cy="14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7CB4267-0C9C-0061-3EFB-29BE92E0E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518" y="1242145"/>
            <a:ext cx="929082" cy="1891996"/>
          </a:xfrm>
          <a:prstGeom prst="rect">
            <a:avLst/>
          </a:prstGeom>
        </p:spPr>
      </p:pic>
      <p:pic>
        <p:nvPicPr>
          <p:cNvPr id="7" name="Imagem 6" descr="Uma imagem contendo roda&#10;&#10;Descrição gerada automaticamente">
            <a:extLst>
              <a:ext uri="{FF2B5EF4-FFF2-40B4-BE49-F238E27FC236}">
                <a16:creationId xmlns:a16="http://schemas.microsoft.com/office/drawing/2014/main" id="{BBEE1CD2-0CAB-8C6A-BAD3-5BA48FC90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0440" y="4267776"/>
            <a:ext cx="2650794" cy="1535803"/>
          </a:xfrm>
          <a:prstGeom prst="rect">
            <a:avLst/>
          </a:prstGeom>
        </p:spPr>
      </p:pic>
      <p:pic>
        <p:nvPicPr>
          <p:cNvPr id="3" name="Imagem 2" descr="Desenho de personagens&#10;&#10;Descrição gerada automaticamente com confiança média">
            <a:extLst>
              <a:ext uri="{FF2B5EF4-FFF2-40B4-BE49-F238E27FC236}">
                <a16:creationId xmlns:a16="http://schemas.microsoft.com/office/drawing/2014/main" id="{8D7DA4EF-0653-A0EF-CFC7-A6C754CDB1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5623" y="2821280"/>
            <a:ext cx="2569745" cy="1264518"/>
          </a:xfrm>
          <a:prstGeom prst="rect">
            <a:avLst/>
          </a:prstGeom>
        </p:spPr>
      </p:pic>
      <p:pic>
        <p:nvPicPr>
          <p:cNvPr id="6" name="Imagem 5" descr="Forma, Polígono&#10;&#10;Descrição gerada automaticamente">
            <a:extLst>
              <a:ext uri="{FF2B5EF4-FFF2-40B4-BE49-F238E27FC236}">
                <a16:creationId xmlns:a16="http://schemas.microsoft.com/office/drawing/2014/main" id="{F80D10B9-EAAE-6F71-1EC8-E56108E54D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6310" y="1363878"/>
            <a:ext cx="2015966" cy="1320874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85B6CDB5-1415-30C3-09A4-065A56AD4B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8591" y="3268776"/>
            <a:ext cx="2833559" cy="199800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REFERÊNCIAS</a:t>
            </a:r>
            <a:endParaRPr sz="40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820304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  <a:ea typeface="Courier"/>
                <a:cs typeface="Courier"/>
                <a:sym typeface="Courier"/>
              </a:rPr>
              <a:t>02</a:t>
            </a:r>
            <a:endParaRPr dirty="0"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44167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  <a:ea typeface="Courier"/>
                <a:cs typeface="Courier"/>
                <a:sym typeface="Courier"/>
              </a:rPr>
              <a:t>03</a:t>
            </a:r>
            <a:endParaRPr dirty="0"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726092" y="1403374"/>
            <a:ext cx="793278" cy="6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66075" y="0"/>
            <a:ext cx="5178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+mj-lt"/>
                <a:ea typeface="Courier"/>
                <a:cs typeface="Courier"/>
                <a:sym typeface="Courier"/>
              </a:rPr>
              <a:t>Referências de jogos / gêneros / mecânicas/ estéticas / universos imagéticos / histórias</a:t>
            </a:r>
            <a:endParaRPr>
              <a:latin typeface="+mj-l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91091" y="3047518"/>
            <a:ext cx="2630254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-Railway Islands–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Mecânica de trilhos em tiles</a:t>
            </a:r>
            <a:endParaRPr sz="1200" dirty="0">
              <a:latin typeface="Times New Roman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-2694937" y="-392088"/>
            <a:ext cx="2669383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6201626" y="3047518"/>
            <a:ext cx="2630255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-Animal Crossing New </a:t>
            </a:r>
            <a:r>
              <a:rPr lang="pt-BR" sz="1200" dirty="0" err="1">
                <a:latin typeface="Times New Roman"/>
              </a:rPr>
              <a:t>Horizons</a:t>
            </a:r>
            <a:r>
              <a:rPr lang="pt-BR" sz="1200" dirty="0">
                <a:latin typeface="Times New Roman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Design de personagens</a:t>
            </a:r>
          </a:p>
        </p:txBody>
      </p:sp>
      <p:sp>
        <p:nvSpPr>
          <p:cNvPr id="75" name="Google Shape;75;p14"/>
          <p:cNvSpPr txBox="1"/>
          <p:nvPr/>
        </p:nvSpPr>
        <p:spPr>
          <a:xfrm>
            <a:off x="8045703" y="336373"/>
            <a:ext cx="836697" cy="52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06000" y="5646756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-</a:t>
            </a:r>
            <a:r>
              <a:rPr lang="pt-BR" sz="1200" dirty="0" err="1">
                <a:latin typeface="Times New Roman"/>
              </a:rPr>
              <a:t>Bloons</a:t>
            </a:r>
            <a:r>
              <a:rPr lang="pt-BR" sz="1200" dirty="0">
                <a:latin typeface="Times New Roman"/>
              </a:rPr>
              <a:t> TD 6-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Referência para interface</a:t>
            </a:r>
            <a:endParaRPr sz="1200" dirty="0">
              <a:latin typeface="Times New Roman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7966035" y="4779906"/>
            <a:ext cx="709766" cy="5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237000" y="5636932"/>
            <a:ext cx="2641800" cy="55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pt-BR" sz="1200" b="0" i="0" dirty="0">
                <a:solidFill>
                  <a:srgbClr val="000000"/>
                </a:solidFill>
                <a:effectLst/>
                <a:latin typeface="Times New Roman"/>
              </a:rPr>
              <a:t>-</a:t>
            </a:r>
            <a:r>
              <a:rPr lang="pt-BR" sz="1200" b="0" i="0" dirty="0" err="1">
                <a:solidFill>
                  <a:srgbClr val="000000"/>
                </a:solidFill>
                <a:effectLst/>
                <a:latin typeface="Times New Roman"/>
              </a:rPr>
              <a:t>Plumber</a:t>
            </a:r>
            <a:r>
              <a:rPr lang="pt-BR" sz="1200" b="0" i="0" dirty="0">
                <a:solidFill>
                  <a:srgbClr val="000000"/>
                </a:solidFill>
                <a:effectLst/>
                <a:latin typeface="Times New Roman"/>
              </a:rPr>
              <a:t> World-</a:t>
            </a:r>
          </a:p>
          <a:p>
            <a:pPr algn="ctr" fontAlgn="base"/>
            <a:r>
              <a:rPr lang="pt-BR" sz="1200" dirty="0">
                <a:latin typeface="Times New Roman"/>
              </a:rPr>
              <a:t>Mecânica de tempo e posicionamento</a:t>
            </a:r>
            <a:endParaRPr lang="pt-BR" sz="1200" b="0" i="0" dirty="0">
              <a:solidFill>
                <a:srgbClr val="000000"/>
              </a:solidFill>
              <a:effectLst/>
              <a:latin typeface="Times New Roman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4373269" y="4719582"/>
            <a:ext cx="963055" cy="79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96200" y="5649942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– Hades –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Referência para  progressão de mapa</a:t>
            </a:r>
          </a:p>
        </p:txBody>
      </p:sp>
      <p:sp>
        <p:nvSpPr>
          <p:cNvPr id="81" name="Google Shape;81;p14"/>
          <p:cNvSpPr txBox="1"/>
          <p:nvPr/>
        </p:nvSpPr>
        <p:spPr>
          <a:xfrm>
            <a:off x="-1589883" y="4164823"/>
            <a:ext cx="968728" cy="4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2" name="Google Shape;74;p14">
            <a:extLst>
              <a:ext uri="{FF2B5EF4-FFF2-40B4-BE49-F238E27FC236}">
                <a16:creationId xmlns:a16="http://schemas.microsoft.com/office/drawing/2014/main" id="{06870208-6ABB-44F0-48FA-B48EDAAEAC9A}"/>
              </a:ext>
            </a:extLst>
          </p:cNvPr>
          <p:cNvSpPr txBox="1"/>
          <p:nvPr/>
        </p:nvSpPr>
        <p:spPr>
          <a:xfrm>
            <a:off x="3237000" y="3043400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-Zelda: </a:t>
            </a:r>
            <a:r>
              <a:rPr lang="pt-BR" sz="1200" dirty="0" err="1">
                <a:latin typeface="Times New Roman"/>
              </a:rPr>
              <a:t>Link’s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Awakening</a:t>
            </a:r>
            <a:r>
              <a:rPr lang="pt-BR" sz="1200" dirty="0">
                <a:latin typeface="Times New Roman"/>
              </a:rPr>
              <a:t> Remake–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latin typeface="Times New Roman"/>
              </a:rPr>
              <a:t>Estilo artístico</a:t>
            </a:r>
          </a:p>
        </p:txBody>
      </p:sp>
      <p:pic>
        <p:nvPicPr>
          <p:cNvPr id="1026" name="Picture 2" descr="Railway Islands - Puzzle on Steam">
            <a:extLst>
              <a:ext uri="{FF2B5EF4-FFF2-40B4-BE49-F238E27FC236}">
                <a16:creationId xmlns:a16="http://schemas.microsoft.com/office/drawing/2014/main" id="{48BE6574-316B-3922-84A7-279319947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13" y="1186237"/>
            <a:ext cx="2757687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7469E7-D42D-EDD1-214D-3035D4281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31" y="1186237"/>
            <a:ext cx="1593808" cy="174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01309EA-FF38-CC92-F62F-F7E92FD3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900" y="1522252"/>
            <a:ext cx="2766000" cy="10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A10A16D-22AC-D9BE-CE89-4D5B32E84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1" y="3678863"/>
            <a:ext cx="1250829" cy="197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E424870-C93A-6DFE-07FC-D3727F489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883" y="3746938"/>
            <a:ext cx="1594234" cy="188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est Bloons TD6 Strategies - Bloons TD 6 Guide - IGN">
            <a:extLst>
              <a:ext uri="{FF2B5EF4-FFF2-40B4-BE49-F238E27FC236}">
                <a16:creationId xmlns:a16="http://schemas.microsoft.com/office/drawing/2014/main" id="{B07E70F7-BAC9-6B19-B700-14A1EE9A1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29" y="3981493"/>
            <a:ext cx="2732671" cy="126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0" y="-5900"/>
            <a:ext cx="9144000" cy="7299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REFERÊNCIAS</a:t>
            </a:r>
            <a:endParaRPr sz="4000" b="1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7820304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  <a:ea typeface="Courier"/>
                <a:cs typeface="Courier"/>
                <a:sym typeface="Courier"/>
              </a:rPr>
              <a:t>03</a:t>
            </a:r>
            <a:endParaRPr dirty="0"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8441675" y="6307150"/>
            <a:ext cx="4683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  <a:ea typeface="Courier"/>
                <a:cs typeface="Courier"/>
                <a:sym typeface="Courier"/>
              </a:rPr>
              <a:t>03</a:t>
            </a:r>
            <a:endParaRPr dirty="0"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4726092" y="1403374"/>
            <a:ext cx="793278" cy="67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966075" y="0"/>
            <a:ext cx="5178000" cy="7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+mj-lt"/>
                <a:ea typeface="Courier"/>
                <a:cs typeface="Courier"/>
                <a:sym typeface="Courier"/>
              </a:rPr>
              <a:t>Referências de jogos / gêneros / mecânicas/ estéticas / universos imagéticos / histórias</a:t>
            </a:r>
            <a:endParaRPr>
              <a:latin typeface="+mj-lt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68000" y="3047518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</a:rPr>
              <a:t>-</a:t>
            </a:r>
            <a:r>
              <a:rPr lang="pt-BR" sz="1200" err="1">
                <a:latin typeface="Times New Roman"/>
              </a:rPr>
              <a:t>Railbound</a:t>
            </a:r>
            <a:r>
              <a:rPr lang="pt-BR" sz="1200">
                <a:latin typeface="Times New Roman"/>
              </a:rPr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Times New Roman"/>
              </a:rPr>
              <a:t>Mecânica de posicionar os trilhos</a:t>
            </a:r>
            <a:endParaRPr sz="1200">
              <a:latin typeface="Times New Roman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-2694937" y="-392088"/>
            <a:ext cx="2669383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045703" y="336373"/>
            <a:ext cx="836697" cy="52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6240636" y="3049030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sz="1200" dirty="0">
                <a:latin typeface="Times New Roman"/>
              </a:rPr>
              <a:t>-</a:t>
            </a:r>
            <a:r>
              <a:rPr lang="pt-BR" sz="1200" dirty="0" err="1">
                <a:latin typeface="Times New Roman"/>
              </a:rPr>
              <a:t>Logic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Train</a:t>
            </a:r>
            <a:r>
              <a:rPr lang="pt-BR" sz="1200" dirty="0">
                <a:latin typeface="Times New Roman"/>
              </a:rPr>
              <a:t>-</a:t>
            </a:r>
          </a:p>
          <a:p>
            <a:pPr algn="ctr"/>
            <a:r>
              <a:rPr lang="pt-BR" sz="1200" dirty="0">
                <a:latin typeface="Times New Roman"/>
              </a:rPr>
              <a:t>Referência de diferentes cenários</a:t>
            </a:r>
          </a:p>
        </p:txBody>
      </p:sp>
      <p:sp>
        <p:nvSpPr>
          <p:cNvPr id="77" name="Google Shape;77;p14"/>
          <p:cNvSpPr txBox="1"/>
          <p:nvPr/>
        </p:nvSpPr>
        <p:spPr>
          <a:xfrm>
            <a:off x="7966035" y="4779906"/>
            <a:ext cx="709766" cy="59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3237754" y="3026740"/>
            <a:ext cx="2641800" cy="4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pt-BR" sz="1200" dirty="0">
                <a:latin typeface="Times New Roman"/>
              </a:rPr>
              <a:t>-Gold </a:t>
            </a:r>
            <a:r>
              <a:rPr lang="pt-BR" sz="1200" dirty="0" err="1">
                <a:latin typeface="Times New Roman"/>
              </a:rPr>
              <a:t>Train</a:t>
            </a:r>
            <a:r>
              <a:rPr lang="pt-BR" sz="1200" dirty="0">
                <a:latin typeface="Times New Roman"/>
              </a:rPr>
              <a:t>-</a:t>
            </a:r>
          </a:p>
          <a:p>
            <a:pPr algn="ctr"/>
            <a:r>
              <a:rPr lang="pt-BR" sz="1200" dirty="0">
                <a:latin typeface="Times New Roman"/>
              </a:rPr>
              <a:t>Referência de Mecânica</a:t>
            </a:r>
          </a:p>
        </p:txBody>
      </p:sp>
      <p:sp>
        <p:nvSpPr>
          <p:cNvPr id="79" name="Google Shape;79;p14"/>
          <p:cNvSpPr txBox="1"/>
          <p:nvPr/>
        </p:nvSpPr>
        <p:spPr>
          <a:xfrm>
            <a:off x="4373269" y="4719582"/>
            <a:ext cx="963055" cy="796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296200" y="5649942"/>
            <a:ext cx="26418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lang="pt-BR" sz="1200" dirty="0">
              <a:latin typeface="Times New Roman"/>
            </a:endParaRPr>
          </a:p>
          <a:p>
            <a:pPr algn="ctr"/>
            <a:r>
              <a:rPr lang="pt-BR" sz="1200" dirty="0">
                <a:latin typeface="Times New Roman"/>
              </a:rPr>
              <a:t>-</a:t>
            </a:r>
            <a:r>
              <a:rPr lang="pt-BR" sz="1200" dirty="0" err="1">
                <a:latin typeface="Times New Roman"/>
              </a:rPr>
              <a:t>Donkey</a:t>
            </a:r>
            <a:r>
              <a:rPr lang="pt-BR" sz="1200" dirty="0">
                <a:latin typeface="Times New Roman"/>
              </a:rPr>
              <a:t> Kong Country-</a:t>
            </a:r>
            <a:endParaRPr lang="pt-BR" dirty="0"/>
          </a:p>
          <a:p>
            <a:pPr algn="ctr"/>
            <a:r>
              <a:rPr lang="pt-BR" sz="1200" dirty="0">
                <a:latin typeface="Times New Roman"/>
              </a:rPr>
              <a:t>Referência de cenário</a:t>
            </a:r>
          </a:p>
          <a:p>
            <a:pPr algn="ctr"/>
            <a:endParaRPr lang="pt-BR" sz="1200" dirty="0"/>
          </a:p>
        </p:txBody>
      </p:sp>
      <p:sp>
        <p:nvSpPr>
          <p:cNvPr id="81" name="Google Shape;81;p14"/>
          <p:cNvSpPr txBox="1"/>
          <p:nvPr/>
        </p:nvSpPr>
        <p:spPr>
          <a:xfrm>
            <a:off x="-1589883" y="4164823"/>
            <a:ext cx="968728" cy="44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+mj-lt"/>
              <a:ea typeface="Courier"/>
              <a:cs typeface="Courier"/>
              <a:sym typeface="Courier"/>
            </a:endParaRPr>
          </a:p>
        </p:txBody>
      </p:sp>
      <p:pic>
        <p:nvPicPr>
          <p:cNvPr id="2050" name="Picture 2" descr="Railbound">
            <a:extLst>
              <a:ext uri="{FF2B5EF4-FFF2-40B4-BE49-F238E27FC236}">
                <a16:creationId xmlns:a16="http://schemas.microsoft.com/office/drawing/2014/main" id="{7A638771-BB72-E4EA-D04B-E3E467461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00" y="1182832"/>
            <a:ext cx="2669383" cy="16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 descr="Uma imagem contendo Diagrama&#10;&#10;Descrição gerada automaticamente">
            <a:extLst>
              <a:ext uri="{FF2B5EF4-FFF2-40B4-BE49-F238E27FC236}">
                <a16:creationId xmlns:a16="http://schemas.microsoft.com/office/drawing/2014/main" id="{29EF9730-3110-CF9E-15CA-BAD235147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129" y="1182746"/>
            <a:ext cx="2632366" cy="17058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F36DA37-588D-B13A-08A7-DE782E28F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740" y="3850101"/>
            <a:ext cx="2632366" cy="1500910"/>
          </a:xfrm>
          <a:prstGeom prst="rect">
            <a:avLst/>
          </a:prstGeom>
        </p:spPr>
      </p:pic>
      <p:pic>
        <p:nvPicPr>
          <p:cNvPr id="7" name="Imagem 6" descr="Interface gráfica do usuário&#10;&#10;Descrição gerada automaticamente">
            <a:extLst>
              <a:ext uri="{FF2B5EF4-FFF2-40B4-BE49-F238E27FC236}">
                <a16:creationId xmlns:a16="http://schemas.microsoft.com/office/drawing/2014/main" id="{38243D64-831C-124D-90FD-5587C0CD99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3847" y="1271010"/>
            <a:ext cx="2643911" cy="1606658"/>
          </a:xfrm>
          <a:prstGeom prst="rect">
            <a:avLst/>
          </a:prstGeom>
        </p:spPr>
      </p:pic>
      <p:pic>
        <p:nvPicPr>
          <p:cNvPr id="1026" name="Picture 2" descr="Cut the Rope - Jogue online na Coolmath Games">
            <a:extLst>
              <a:ext uri="{FF2B5EF4-FFF2-40B4-BE49-F238E27FC236}">
                <a16:creationId xmlns:a16="http://schemas.microsoft.com/office/drawing/2014/main" id="{F542A54D-55D3-F427-40C9-F7810D17B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95" y="3916033"/>
            <a:ext cx="2640434" cy="154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8;p14">
            <a:extLst>
              <a:ext uri="{FF2B5EF4-FFF2-40B4-BE49-F238E27FC236}">
                <a16:creationId xmlns:a16="http://schemas.microsoft.com/office/drawing/2014/main" id="{5EB4032D-092F-793A-A543-DE82BB4FFAB0}"/>
              </a:ext>
            </a:extLst>
          </p:cNvPr>
          <p:cNvSpPr txBox="1"/>
          <p:nvPr/>
        </p:nvSpPr>
        <p:spPr>
          <a:xfrm>
            <a:off x="6177800" y="5699158"/>
            <a:ext cx="2641800" cy="4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pt-BR" sz="1200" dirty="0">
                <a:latin typeface="Times New Roman"/>
              </a:rPr>
              <a:t>-</a:t>
            </a:r>
            <a:r>
              <a:rPr lang="pt-BR" sz="1200" dirty="0" err="1">
                <a:latin typeface="Times New Roman"/>
              </a:rPr>
              <a:t>Cut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the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Rope</a:t>
            </a:r>
            <a:r>
              <a:rPr lang="pt-BR" sz="1200" dirty="0">
                <a:latin typeface="Times New Roman"/>
              </a:rPr>
              <a:t>-</a:t>
            </a:r>
          </a:p>
          <a:p>
            <a:pPr algn="ctr"/>
            <a:r>
              <a:rPr lang="pt-BR" sz="1200" dirty="0">
                <a:latin typeface="Times New Roman"/>
              </a:rPr>
              <a:t>Referência de interface e progressão</a:t>
            </a:r>
          </a:p>
        </p:txBody>
      </p:sp>
      <p:pic>
        <p:nvPicPr>
          <p:cNvPr id="1030" name="Picture 6" descr="Where's My Water? (Video Game) - TV Tropes">
            <a:extLst>
              <a:ext uri="{FF2B5EF4-FFF2-40B4-BE49-F238E27FC236}">
                <a16:creationId xmlns:a16="http://schemas.microsoft.com/office/drawing/2014/main" id="{D44A62D7-532F-B3FE-B6C2-D43176135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175" y="3844708"/>
            <a:ext cx="1670957" cy="167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78;p14">
            <a:extLst>
              <a:ext uri="{FF2B5EF4-FFF2-40B4-BE49-F238E27FC236}">
                <a16:creationId xmlns:a16="http://schemas.microsoft.com/office/drawing/2014/main" id="{3105C519-0E10-CF01-4B85-AE9DF67113AE}"/>
              </a:ext>
            </a:extLst>
          </p:cNvPr>
          <p:cNvSpPr txBox="1"/>
          <p:nvPr/>
        </p:nvSpPr>
        <p:spPr>
          <a:xfrm>
            <a:off x="3237000" y="5677315"/>
            <a:ext cx="2641800" cy="440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fontAlgn="base"/>
            <a:r>
              <a:rPr lang="pt-BR" sz="1200" dirty="0">
                <a:latin typeface="Times New Roman"/>
              </a:rPr>
              <a:t>-</a:t>
            </a:r>
            <a:r>
              <a:rPr lang="pt-BR" sz="1200" dirty="0" err="1">
                <a:latin typeface="Times New Roman"/>
              </a:rPr>
              <a:t>Where’s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my</a:t>
            </a:r>
            <a:r>
              <a:rPr lang="pt-BR" sz="1200" dirty="0">
                <a:latin typeface="Times New Roman"/>
              </a:rPr>
              <a:t> </a:t>
            </a:r>
            <a:r>
              <a:rPr lang="pt-BR" sz="1200" dirty="0" err="1">
                <a:latin typeface="Times New Roman"/>
              </a:rPr>
              <a:t>water</a:t>
            </a:r>
            <a:r>
              <a:rPr lang="pt-BR" sz="1200" dirty="0">
                <a:latin typeface="Times New Roman"/>
              </a:rPr>
              <a:t>?-</a:t>
            </a:r>
          </a:p>
          <a:p>
            <a:pPr algn="ctr"/>
            <a:r>
              <a:rPr lang="pt-BR" sz="1200" dirty="0">
                <a:latin typeface="Times New Roman"/>
              </a:rPr>
              <a:t>Referência de interface e progressão</a:t>
            </a:r>
          </a:p>
        </p:txBody>
      </p:sp>
    </p:spTree>
    <p:extLst>
      <p:ext uri="{BB962C8B-B14F-4D97-AF65-F5344CB8AC3E}">
        <p14:creationId xmlns:p14="http://schemas.microsoft.com/office/powerpoint/2010/main" val="71459822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372</Words>
  <Application>Microsoft Office PowerPoint</Application>
  <PresentationFormat>Apresentação na tela (4:3)</PresentationFormat>
  <Paragraphs>43</Paragraphs>
  <Slides>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Times New Roman</vt:lpstr>
      <vt:lpstr>Arial</vt:lpstr>
      <vt:lpstr>Gill Sans</vt:lpstr>
      <vt:lpstr>Simple Light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Moisés Neto</dc:creator>
  <cp:lastModifiedBy>Moises Alves de Azevedo Neto</cp:lastModifiedBy>
  <cp:revision>4</cp:revision>
  <dcterms:modified xsi:type="dcterms:W3CDTF">2024-08-27T22:16:54Z</dcterms:modified>
</cp:coreProperties>
</file>